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66" r:id="rId3"/>
    <p:sldId id="257" r:id="rId4"/>
    <p:sldId id="260" r:id="rId5"/>
    <p:sldId id="269" r:id="rId6"/>
    <p:sldId id="285" r:id="rId7"/>
    <p:sldId id="273" r:id="rId8"/>
    <p:sldId id="274" r:id="rId9"/>
    <p:sldId id="275" r:id="rId10"/>
    <p:sldId id="280" r:id="rId11"/>
    <p:sldId id="286" r:id="rId12"/>
    <p:sldId id="291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95" r:id="rId23"/>
    <p:sldId id="310" r:id="rId24"/>
    <p:sldId id="311" r:id="rId25"/>
    <p:sldId id="309" r:id="rId26"/>
    <p:sldId id="296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1928" autoAdjust="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EC48-BF87-4E77-B6C0-F0B574066D1C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83BD-3EED-4FAF-86B0-381B2BEA0F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0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3.23, 24, 28 y 29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probability matrix and the expected reward vector for policy all possible deterministic policies (3.42 y 3.43)</a:t>
            </a:r>
            <a:endParaRPr lang="es-ES" baseline="0" dirty="0"/>
          </a:p>
          <a:p>
            <a:r>
              <a:rPr lang="es-ES" baseline="0" dirty="0"/>
              <a:t>La óptima sigue una </a:t>
            </a:r>
            <a:r>
              <a:rPr lang="es-ES" baseline="0" dirty="0" err="1"/>
              <a:t>greedy</a:t>
            </a:r>
            <a:r>
              <a:rPr lang="es-ES" baseline="0" dirty="0"/>
              <a:t> </a:t>
            </a:r>
            <a:r>
              <a:rPr lang="es-ES" baseline="0" dirty="0" err="1"/>
              <a:t>policy</a:t>
            </a:r>
            <a:r>
              <a:rPr lang="es-ES" baseline="0" dirty="0"/>
              <a:t> (3.56)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b="1" dirty="0"/>
              <a:t>Lío con la notación!!</a:t>
            </a:r>
          </a:p>
          <a:p>
            <a:endParaRPr lang="es-ES" sz="2000" b="1" dirty="0"/>
          </a:p>
          <a:p>
            <a:r>
              <a:rPr lang="es-ES" dirty="0"/>
              <a:t>A </a:t>
            </a:r>
            <a:r>
              <a:rPr lang="es-ES" dirty="0" err="1"/>
              <a:t>shorthand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notación taquigráfica</a:t>
            </a:r>
          </a:p>
          <a:p>
            <a:r>
              <a:rPr lang="es-ES" dirty="0" err="1"/>
              <a:t>Mapping</a:t>
            </a:r>
            <a:r>
              <a:rPr lang="es-ES" dirty="0"/>
              <a:t> que transforma la función de v a S en una función de Tv a S (FUNCIONAL)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0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66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baseline="0" dirty="0"/>
              <a:t> muestra las </a:t>
            </a:r>
            <a:r>
              <a:rPr lang="es-ES" baseline="0" dirty="0" err="1"/>
              <a:t>transition</a:t>
            </a:r>
            <a:r>
              <a:rPr lang="es-ES" baseline="0" dirty="0"/>
              <a:t> </a:t>
            </a:r>
            <a:r>
              <a:rPr lang="es-ES" baseline="0" dirty="0" err="1"/>
              <a:t>probabilities</a:t>
            </a:r>
            <a:r>
              <a:rPr lang="es-ES" baseline="0" dirty="0"/>
              <a:t> </a:t>
            </a:r>
            <a:r>
              <a:rPr lang="es-ES" baseline="0" dirty="0" err="1"/>
              <a:t>corresponding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controls</a:t>
            </a:r>
            <a:r>
              <a:rPr lang="es-ES" baseline="0" dirty="0"/>
              <a:t> u1 and u2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2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6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670E-CC9B-4A64-A5F1-B205CDD15BA2}" type="datetime1">
              <a:rPr lang="es-ES" smtClean="0"/>
              <a:t>16/03/2017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AD8-BB48-40E3-AA15-7640D3B67ACB}" type="datetime1">
              <a:rPr lang="es-ES" smtClean="0"/>
              <a:t>16/03/2017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52B-55C9-4302-A9EC-A212739E0065}" type="datetime1">
              <a:rPr lang="es-ES" smtClean="0"/>
              <a:t>16/03/2017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6787-E518-4445-8662-79251F01D449}" type="datetime1">
              <a:rPr lang="es-ES" smtClean="0"/>
              <a:t>16/03/2017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8200" y="115728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C71E-5CEE-46F8-8F6A-81FD23871AB4}" type="datetime1">
              <a:rPr lang="es-ES" smtClean="0"/>
              <a:t>16/03/2017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02A-73AB-4E12-98EF-1F89406BC870}" type="datetime1">
              <a:rPr lang="es-ES" smtClean="0"/>
              <a:t>16/03/2017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02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64D3-11E0-4486-B61B-94B674F29B05}" type="datetime1">
              <a:rPr lang="es-ES" smtClean="0"/>
              <a:t>16/03/2017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58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B25E-82CB-4744-8DAF-B1947286A7DA}" type="datetime1">
              <a:rPr lang="es-ES" smtClean="0"/>
              <a:t>16/03/2017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27E2-92B6-4DAB-A24F-514F3641C32F}" type="datetime1">
              <a:rPr lang="es-ES" smtClean="0"/>
              <a:t>16/03/2017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6DD-A108-4A54-8F77-0DDC2039FCD3}" type="datetime1">
              <a:rPr lang="es-ES" smtClean="0"/>
              <a:t>16/03/2017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87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6D24-2414-4CCD-B625-B87ABA6FCD9D}" type="datetime1">
              <a:rPr lang="es-ES" smtClean="0"/>
              <a:t>16/03/2017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2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4A1D-381A-4348-90E7-88CCBF0FB855}" type="datetime1">
              <a:rPr lang="es-ES" smtClean="0"/>
              <a:t>16/03/2017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8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/>
              <a:t>Dual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DP</a:t>
            </a:r>
          </a:p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(23/03/2017)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0535" y="6488668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DANIEL GARCÍA-OCAÑA HERNÁNDEZ</a:t>
            </a:r>
          </a:p>
        </p:txBody>
      </p:sp>
    </p:spTree>
    <p:extLst>
      <p:ext uri="{BB962C8B-B14F-4D97-AF65-F5344CB8AC3E}">
        <p14:creationId xmlns:p14="http://schemas.microsoft.com/office/powerpoint/2010/main" val="9710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r>
              <a:rPr lang="es-ES" sz="4100" dirty="0"/>
              <a:t> (I)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Dual representation allow us to search in the policy space</a:t>
                </a:r>
                <a:endParaRPr lang="en-GB" sz="2000" dirty="0"/>
              </a:p>
              <a:p>
                <a:pPr>
                  <a:lnSpc>
                    <a:spcPct val="100000"/>
                  </a:lnSpc>
                </a:pPr>
                <a:r>
                  <a:rPr lang="en-GB" sz="2300" dirty="0"/>
                  <a:t>Instead of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, let us minimize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 over 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, where </a:t>
                </a:r>
                <a14:m>
                  <m:oMath xmlns:m="http://schemas.openxmlformats.org/officeDocument/2006/math"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300" dirty="0"/>
                  <a:t> is a vector </a:t>
                </a:r>
                <a14:m>
                  <m:oMath xmlns:m="http://schemas.openxmlformats.org/officeDocument/2006/math"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300" dirty="0"/>
                  <a:t> of probability distribution over the initial state (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300" dirty="0"/>
                  <a:t>).</a:t>
                </a:r>
              </a:p>
              <a:p>
                <a:endParaRPr lang="en-GB" sz="2400" dirty="0"/>
              </a:p>
              <a:p>
                <a:pPr marL="0" indent="0">
                  <a:buNone/>
                </a:pPr>
                <a:endParaRPr lang="en-GB" sz="1050" dirty="0"/>
              </a:p>
              <a:p>
                <a:r>
                  <a:rPr lang="en-GB" sz="2300" dirty="0"/>
                  <a:t>The Lagrangian of this primal problem, with dual variable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300" dirty="0"/>
                  <a:t> is given by</a:t>
                </a:r>
              </a:p>
              <a:p>
                <a:pPr marL="0" indent="0">
                  <a:buNone/>
                </a:pPr>
                <a:endParaRPr lang="en-GB" sz="3600" dirty="0"/>
              </a:p>
              <a:p>
                <a:r>
                  <a:rPr lang="en-GB" sz="2300" dirty="0"/>
                  <a:t>The Lagrange dual function is defined as</a:t>
                </a:r>
              </a:p>
              <a:p>
                <a:endParaRPr lang="en-GB" sz="23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47" r="-14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10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4215207" y="3053603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07" y="3053603"/>
                <a:ext cx="3761577" cy="683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3790844" y="4534042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44" y="4534042"/>
                <a:ext cx="4610301" cy="28193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5166348" y="5613089"/>
                <a:ext cx="1859291" cy="345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sz="1600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48" y="5613089"/>
                <a:ext cx="1859291" cy="345479"/>
              </a:xfrm>
              <a:prstGeom prst="rect">
                <a:avLst/>
              </a:prstGeom>
              <a:blipFill>
                <a:blip r:embed="rId5"/>
                <a:stretch>
                  <a:fillRect l="-2295" b="-1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98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r>
              <a:rPr lang="es-ES" sz="4100" dirty="0"/>
              <a:t>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</p:spPr>
            <p:txBody>
              <a:bodyPr>
                <a:normAutofit/>
              </a:bodyPr>
              <a:lstStyle/>
              <a:p>
                <a:r>
                  <a:rPr lang="en-GB" sz="2300" dirty="0"/>
                  <a:t>Therefore, the dual problem is given by</a:t>
                </a:r>
              </a:p>
              <a:p>
                <a:endParaRPr lang="en-GB" sz="23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sz="23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denote the solution to the primal problem,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 the solution to the dual one. By strong duality:</a:t>
                </a:r>
              </a:p>
              <a:p>
                <a:endParaRPr lang="en-GB" sz="2300" dirty="0"/>
              </a:p>
              <a:p>
                <a:endParaRPr lang="en-GB" sz="23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  <a:blipFill>
                <a:blip r:embed="rId2"/>
                <a:stretch>
                  <a:fillRect l="-696" t="-17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07247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11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6426558" y="4082292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693635" y="4082291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693635" y="5311349"/>
            <a:ext cx="155029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PRIMAL PROBLEM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019790" y="5311349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235462" y="6254106"/>
            <a:ext cx="1489254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STRONG DUALITY</a:t>
            </a:r>
          </a:p>
        </p:txBody>
      </p:sp>
    </p:spTree>
    <p:extLst>
      <p:ext uri="{BB962C8B-B14F-4D97-AF65-F5344CB8AC3E}">
        <p14:creationId xmlns:p14="http://schemas.microsoft.com/office/powerpoint/2010/main" val="39250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303520"/>
          </a:xfrm>
        </p:spPr>
        <p:txBody>
          <a:bodyPr>
            <a:normAutofit/>
          </a:bodyPr>
          <a:lstStyle/>
          <a:p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two</a:t>
            </a:r>
            <a:r>
              <a:rPr lang="es-ES" sz="2000" dirty="0"/>
              <a:t> </a:t>
            </a:r>
            <a:r>
              <a:rPr lang="es-ES" sz="2000" dirty="0" err="1"/>
              <a:t>unrolls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duality</a:t>
            </a:r>
            <a:r>
              <a:rPr lang="es-ES" sz="2000" dirty="0"/>
              <a:t> </a:t>
            </a:r>
            <a:r>
              <a:rPr lang="es-ES" sz="2000" dirty="0" err="1"/>
              <a:t>condition</a:t>
            </a:r>
            <a:r>
              <a:rPr lang="es-ES" sz="2000" dirty="0"/>
              <a:t>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have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conclude that we can obtain the optimal policy from the optimal dual variable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 algn="ctr">
              <a:buNone/>
            </a:pPr>
            <a:endParaRPr lang="en-US" sz="2000" b="1" i="1" dirty="0"/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000320"/>
            <a:ext cx="5524500" cy="619125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033499" y="3640999"/>
            <a:ext cx="5824751" cy="2195447"/>
            <a:chOff x="2985165" y="3856357"/>
            <a:chExt cx="5824751" cy="2195447"/>
          </a:xfrm>
        </p:grpSpPr>
        <p:grpSp>
          <p:nvGrpSpPr>
            <p:cNvPr id="23" name="Grupo 22"/>
            <p:cNvGrpSpPr/>
            <p:nvPr/>
          </p:nvGrpSpPr>
          <p:grpSpPr>
            <a:xfrm>
              <a:off x="2985165" y="3856357"/>
              <a:ext cx="5824751" cy="2195447"/>
              <a:chOff x="3033499" y="3903260"/>
              <a:chExt cx="5824751" cy="2195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adroTexto 20"/>
              <p:cNvSpPr txBox="1"/>
              <p:nvPr/>
            </p:nvSpPr>
            <p:spPr>
              <a:xfrm>
                <a:off x="3033499" y="5175377"/>
                <a:ext cx="56638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/>
                  <a:t>While the primal linear problem searches the optimal value, the dual formulation searches in the policy space</a:t>
                </a:r>
                <a:endParaRPr lang="en-GB" sz="1400" b="1" i="1" dirty="0"/>
              </a:p>
              <a:p>
                <a:endParaRPr lang="es-ES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033499" y="3903260"/>
                <a:ext cx="5824751" cy="20062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5" name="Conector recto 24"/>
            <p:cNvCxnSpPr/>
            <p:nvPr/>
          </p:nvCxnSpPr>
          <p:spPr>
            <a:xfrm>
              <a:off x="3249559" y="5104262"/>
              <a:ext cx="52444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21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(cont.)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13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primal and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iteration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2" y="3423383"/>
            <a:ext cx="4457700" cy="24288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721494" y="3138488"/>
            <a:ext cx="5390866" cy="3038475"/>
            <a:chOff x="5721494" y="3138488"/>
            <a:chExt cx="5390866" cy="30384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446" y="3138488"/>
              <a:ext cx="742950" cy="3038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blipFill>
                  <a:blip r:embed="rId5"/>
                  <a:stretch>
                    <a:fillRect t="-26316" b="-11447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>
              <a:off x="7017306" y="5156057"/>
              <a:ext cx="2678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ángulo 12"/>
          <p:cNvSpPr/>
          <p:nvPr/>
        </p:nvSpPr>
        <p:spPr>
          <a:xfrm>
            <a:off x="5508697" y="2936383"/>
            <a:ext cx="6057900" cy="346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721870" y="5551961"/>
            <a:ext cx="87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a1 = </a:t>
            </a:r>
            <a:r>
              <a:rPr lang="es-ES" sz="1400" dirty="0" err="1"/>
              <a:t>right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68923" y="554448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a2 = </a:t>
            </a:r>
            <a:r>
              <a:rPr lang="es-ES" sz="1400" dirty="0" err="1"/>
              <a:t>left</a:t>
            </a:r>
            <a:endParaRPr lang="es-ES" sz="1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137" y="3682116"/>
            <a:ext cx="1521110" cy="19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b="1" dirty="0"/>
              <a:t>DUAL METHODS FOR SOLVING THE DP</a:t>
            </a:r>
          </a:p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(23/03/2017)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436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(I)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strong</a:t>
            </a:r>
            <a:r>
              <a:rPr lang="es-ES" sz="2400" dirty="0"/>
              <a:t> </a:t>
            </a:r>
            <a:r>
              <a:rPr lang="es-ES" sz="2400" dirty="0" err="1"/>
              <a:t>duality</a:t>
            </a:r>
            <a:r>
              <a:rPr lang="es-ES" sz="2400" dirty="0"/>
              <a:t>, </a:t>
            </a:r>
            <a:r>
              <a:rPr lang="es-ES" sz="2400" dirty="0" err="1"/>
              <a:t>we</a:t>
            </a:r>
            <a:r>
              <a:rPr lang="es-ES" sz="2400" dirty="0"/>
              <a:t> can </a:t>
            </a:r>
            <a:r>
              <a:rPr lang="es-ES" sz="2400" dirty="0" err="1"/>
              <a:t>express</a:t>
            </a:r>
            <a:r>
              <a:rPr lang="es-ES" sz="2400" dirty="0"/>
              <a:t>:</a:t>
            </a:r>
          </a:p>
          <a:p>
            <a:endParaRPr lang="es-ES" dirty="0"/>
          </a:p>
          <a:p>
            <a:endParaRPr lang="es-ES" dirty="0"/>
          </a:p>
          <a:p>
            <a:endParaRPr lang="es-ES" sz="900" dirty="0"/>
          </a:p>
          <a:p>
            <a:r>
              <a:rPr lang="en-US" sz="2400" dirty="0"/>
              <a:t>The order of the minimization over x and the maximization over λ&gt;0 can be switched without affecting the result</a:t>
            </a:r>
            <a:endParaRPr lang="es-ES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95" y="2169136"/>
            <a:ext cx="189547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95" y="2683486"/>
            <a:ext cx="1857375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5" y="2407261"/>
            <a:ext cx="2838450" cy="5429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5201523" y="2683486"/>
            <a:ext cx="984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345892"/>
            <a:ext cx="6648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(II)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r>
                  <a:rPr lang="es-ES" dirty="0">
                    <a:solidFill>
                      <a:schemeClr val="bg1"/>
                    </a:solidFill>
                  </a:rPr>
                  <a:t>A</a:t>
                </a: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>
                  <a:solidFill>
                    <a:schemeClr val="bg1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sz="2400" dirty="0"/>
                  <a:t>Returning to our discussion of Lagrange duality, we see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are primal and dual optimal points for a problem in which strong duality obtains, they form a saddle-point for the Lagrangian.</a:t>
                </a:r>
                <a:endParaRPr lang="es-ES" sz="2400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2"/>
                <a:stretch>
                  <a:fillRect l="-1043" t="-1963" r="-8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1554480"/>
            <a:ext cx="6619875" cy="19621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04" y="3865721"/>
            <a:ext cx="1895475" cy="514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866" y="3846671"/>
            <a:ext cx="1857375" cy="53340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4997003" y="3516630"/>
            <a:ext cx="0" cy="33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7287296" y="3490872"/>
            <a:ext cx="0" cy="330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07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(III)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Possibility</a:t>
            </a:r>
            <a:r>
              <a:rPr lang="es-ES" dirty="0"/>
              <a:t>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2400" dirty="0"/>
              <a:t>To generate approximate solutions to problem (3), we consider a </a:t>
            </a:r>
            <a:r>
              <a:rPr lang="en-US" sz="2400" dirty="0" err="1"/>
              <a:t>subgradient</a:t>
            </a:r>
            <a:r>
              <a:rPr lang="en-US" sz="2400" dirty="0"/>
              <a:t> method motivated by Arrow-</a:t>
            </a:r>
            <a:r>
              <a:rPr lang="en-US" sz="2400" dirty="0" err="1"/>
              <a:t>Hurwicz</a:t>
            </a:r>
            <a:r>
              <a:rPr lang="en-US" sz="2400" dirty="0"/>
              <a:t> algorithm. The method has the </a:t>
            </a:r>
            <a:r>
              <a:rPr lang="es-ES" sz="2400" dirty="0" err="1"/>
              <a:t>following</a:t>
            </a:r>
            <a:r>
              <a:rPr lang="es-ES" sz="2400" dirty="0"/>
              <a:t> </a:t>
            </a:r>
            <a:r>
              <a:rPr lang="es-ES" sz="2400" dirty="0" err="1"/>
              <a:t>form</a:t>
            </a:r>
            <a:r>
              <a:rPr lang="es-ES" sz="2400" dirty="0"/>
              <a:t>:</a:t>
            </a:r>
            <a:endParaRPr lang="es-ES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17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1" y="2067462"/>
            <a:ext cx="5016633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81" y="3138444"/>
            <a:ext cx="7302637" cy="75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21" y="5478408"/>
            <a:ext cx="4826770" cy="864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projection</a:t>
                </a:r>
                <a:r>
                  <a:rPr lang="es-ES" dirty="0"/>
                  <a:t> </a:t>
                </a:r>
                <a:r>
                  <a:rPr lang="es-ES" dirty="0" err="1"/>
                  <a:t>over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set M, in </a:t>
                </a:r>
                <a:r>
                  <a:rPr lang="es-ES" dirty="0" err="1"/>
                  <a:t>this</a:t>
                </a:r>
                <a:r>
                  <a:rPr lang="es-ES" dirty="0"/>
                  <a:t> case </a:t>
                </a:r>
                <a:r>
                  <a:rPr lang="es-ES" dirty="0" err="1"/>
                  <a:t>the</a:t>
                </a:r>
                <a:r>
                  <a:rPr lang="es-ES" dirty="0"/>
                  <a:t> set of positive </a:t>
                </a:r>
                <a:r>
                  <a:rPr lang="es-ES" dirty="0" err="1"/>
                  <a:t>number</a:t>
                </a:r>
                <a:endParaRPr lang="es-ES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blipFill>
                <a:blip r:embed="rId5"/>
                <a:stretch>
                  <a:fillRect l="-1006" t="-5660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727" y="5154436"/>
            <a:ext cx="443571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(IV)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Lagrangian of primal </a:t>
            </a:r>
            <a:r>
              <a:rPr lang="es-ES" sz="2400" dirty="0" err="1"/>
              <a:t>problem</a:t>
            </a:r>
            <a:endParaRPr lang="es-ES" sz="2400" dirty="0"/>
          </a:p>
          <a:p>
            <a:endParaRPr lang="es-ES" dirty="0"/>
          </a:p>
          <a:p>
            <a:endParaRPr lang="es-ES" sz="4000" dirty="0"/>
          </a:p>
          <a:p>
            <a:pPr marL="0" indent="0">
              <a:buNone/>
            </a:pPr>
            <a:endParaRPr lang="es-ES" sz="3200" dirty="0"/>
          </a:p>
          <a:p>
            <a:r>
              <a:rPr lang="es-ES" sz="2400" dirty="0"/>
              <a:t>Lagrangian of dual </a:t>
            </a:r>
            <a:r>
              <a:rPr lang="es-ES" sz="2400" dirty="0" err="1"/>
              <a:t>problem</a:t>
            </a:r>
            <a:endParaRPr lang="es-ES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18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/>
              <p:cNvSpPr/>
              <p:nvPr/>
            </p:nvSpPr>
            <p:spPr>
              <a:xfrm>
                <a:off x="1472584" y="2069957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584" y="2069957"/>
                <a:ext cx="3761577" cy="683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1048221" y="3272429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21" y="3272429"/>
                <a:ext cx="4610301" cy="281937"/>
              </a:xfrm>
              <a:prstGeom prst="rect">
                <a:avLst/>
              </a:prstGeom>
              <a:blipFill>
                <a:blip r:embed="rId3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6524436" y="2337787"/>
                <a:ext cx="253062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436" y="2337787"/>
                <a:ext cx="253062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9187496" y="2812704"/>
                <a:ext cx="2668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&lt;0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496" y="2812704"/>
                <a:ext cx="266816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errar llave 13"/>
          <p:cNvSpPr/>
          <p:nvPr/>
        </p:nvSpPr>
        <p:spPr>
          <a:xfrm>
            <a:off x="5527870" y="2069957"/>
            <a:ext cx="424315" cy="157431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/>
              <p:cNvSpPr/>
              <p:nvPr/>
            </p:nvSpPr>
            <p:spPr>
              <a:xfrm>
                <a:off x="1472584" y="4613333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584" y="4613333"/>
                <a:ext cx="3761577" cy="1055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623860" y="5894706"/>
                <a:ext cx="5588132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0" y="5894706"/>
                <a:ext cx="5588132" cy="282257"/>
              </a:xfrm>
              <a:prstGeom prst="rect">
                <a:avLst/>
              </a:prstGeom>
              <a:blipFill>
                <a:blip r:embed="rId7"/>
                <a:stretch>
                  <a:fillRect t="-4348" r="-327" b="-369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errar llave 16"/>
          <p:cNvSpPr/>
          <p:nvPr/>
        </p:nvSpPr>
        <p:spPr>
          <a:xfrm>
            <a:off x="6190345" y="4520688"/>
            <a:ext cx="424315" cy="176390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/>
              <p:cNvSpPr txBox="1"/>
              <p:nvPr/>
            </p:nvSpPr>
            <p:spPr>
              <a:xfrm>
                <a:off x="6737911" y="4935084"/>
                <a:ext cx="275306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s-E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11" y="4935084"/>
                <a:ext cx="275306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/>
              <p:cNvSpPr/>
              <p:nvPr/>
            </p:nvSpPr>
            <p:spPr>
              <a:xfrm>
                <a:off x="9490972" y="4981250"/>
                <a:ext cx="2668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&lt;0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972" y="4981250"/>
                <a:ext cx="266816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26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(V)</a:t>
            </a:r>
            <a:endParaRPr lang="es-ES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oscillating</a:t>
            </a:r>
            <a:r>
              <a:rPr lang="es-ES" dirty="0"/>
              <a:t>. </a:t>
            </a: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Tried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equivalent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CVX </a:t>
            </a:r>
            <a:r>
              <a:rPr lang="es-ES" dirty="0" err="1"/>
              <a:t>when</a:t>
            </a:r>
            <a:r>
              <a:rPr lang="es-ES" dirty="0"/>
              <a:t> v/d </a:t>
            </a:r>
            <a:r>
              <a:rPr lang="es-ES" dirty="0" err="1"/>
              <a:t>fixed</a:t>
            </a:r>
            <a:r>
              <a:rPr lang="es-ES" dirty="0"/>
              <a:t> and </a:t>
            </a:r>
            <a:r>
              <a:rPr lang="es-ES" dirty="0" err="1"/>
              <a:t>neither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r>
              <a:rPr lang="es-ES" dirty="0"/>
              <a:t>New </a:t>
            </a:r>
            <a:r>
              <a:rPr lang="es-ES" dirty="0" err="1"/>
              <a:t>suggestion</a:t>
            </a:r>
            <a:r>
              <a:rPr lang="es-ES" dirty="0"/>
              <a:t>: DUAL ASCENT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14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LAST PRESENTATION REVIEW</a:t>
            </a:r>
          </a:p>
          <a:p>
            <a:r>
              <a:rPr lang="es-ES" dirty="0"/>
              <a:t>Dual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DP</a:t>
            </a:r>
          </a:p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(23/03/2017)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08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(I)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05" y="1984422"/>
            <a:ext cx="4920033" cy="15365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20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50" y="4568960"/>
            <a:ext cx="4953000" cy="1362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blipFill>
                <a:blip r:embed="rId5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-875764" y="6738951"/>
            <a:ext cx="910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</a:t>
            </a:r>
            <a:r>
              <a:rPr lang="es-ES" dirty="0"/>
              <a:t>http://www.math.ucla.edu/~wotaoyin/summer2013/slides/Lec07_Dual_Methods_part_1.pdf</a:t>
            </a:r>
            <a:r>
              <a:rPr lang="es-ES" dirty="0"/>
              <a:t>]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5975797" y="1984422"/>
            <a:ext cx="0" cy="4133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98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minimization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showed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temporal </a:t>
            </a:r>
            <a:r>
              <a:rPr lang="es-ES" dirty="0" err="1"/>
              <a:t>difference</a:t>
            </a:r>
            <a:r>
              <a:rPr lang="es-ES" dirty="0"/>
              <a:t> (TD)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suitable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gradient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descent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21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4359568" y="1455863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68" y="1455863"/>
                <a:ext cx="2530629" cy="95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rir llave 10"/>
          <p:cNvSpPr/>
          <p:nvPr/>
        </p:nvSpPr>
        <p:spPr>
          <a:xfrm>
            <a:off x="6655121" y="3187365"/>
            <a:ext cx="235076" cy="13567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7" y="4311088"/>
            <a:ext cx="4143375" cy="2952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131865" y="2849451"/>
            <a:ext cx="22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164190" y="388794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Iterative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(TD)</a:t>
            </a:r>
          </a:p>
        </p:txBody>
      </p:sp>
      <p:sp>
        <p:nvSpPr>
          <p:cNvPr id="18" name="Bocadillo nube: nube 17"/>
          <p:cNvSpPr/>
          <p:nvPr/>
        </p:nvSpPr>
        <p:spPr>
          <a:xfrm>
            <a:off x="9852338" y="2849451"/>
            <a:ext cx="2238445" cy="1016270"/>
          </a:xfrm>
          <a:prstGeom prst="cloudCallout">
            <a:avLst>
              <a:gd name="adj1" fmla="val -73493"/>
              <a:gd name="adj2" fmla="val 39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¡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extracted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d!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/>
              <p:cNvSpPr/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94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/>
              <a:t>Dual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DP</a:t>
            </a:r>
          </a:p>
          <a:p>
            <a:r>
              <a:rPr lang="es-ES" b="1" dirty="0"/>
              <a:t>EXAMPLE: RANDOM WALK PROBLEM (DUAL ASCENT APPROACH)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(23/03/2017)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)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Modified versión</a:t>
                </a:r>
              </a:p>
              <a:p>
                <a:pPr lvl="1"/>
                <a:r>
                  <a:rPr lang="es-ES" dirty="0" err="1"/>
                  <a:t>Nstates</a:t>
                </a:r>
                <a:r>
                  <a:rPr lang="es-ES" dirty="0"/>
                  <a:t>/2 </a:t>
                </a:r>
                <a:r>
                  <a:rPr lang="es-ES" dirty="0" err="1"/>
                  <a:t>states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reward</a:t>
                </a:r>
                <a:r>
                  <a:rPr lang="es-ES" dirty="0"/>
                  <a:t> </a:t>
                </a:r>
                <a:r>
                  <a:rPr lang="es-ES" dirty="0" err="1"/>
                  <a:t>between</a:t>
                </a:r>
                <a:r>
                  <a:rPr lang="es-ES" dirty="0"/>
                  <a:t> 1 and 3. </a:t>
                </a:r>
                <a:r>
                  <a:rPr lang="es-ES" dirty="0" err="1"/>
                  <a:t>Last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right</a:t>
                </a:r>
                <a:r>
                  <a:rPr lang="es-ES" dirty="0"/>
                  <a:t> more </a:t>
                </a:r>
                <a:r>
                  <a:rPr lang="es-ES" dirty="0" err="1"/>
                  <a:t>reward</a:t>
                </a:r>
                <a:r>
                  <a:rPr lang="es-ES" dirty="0"/>
                  <a:t>, 20, to </a:t>
                </a:r>
                <a:r>
                  <a:rPr lang="es-ES" dirty="0" err="1"/>
                  <a:t>assure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.</a:t>
                </a:r>
              </a:p>
              <a:p>
                <a:pPr lvl="1"/>
                <a:r>
                  <a:rPr lang="es-ES" dirty="0" err="1"/>
                  <a:t>Nstates</a:t>
                </a:r>
                <a:r>
                  <a:rPr lang="es-ES" dirty="0"/>
                  <a:t> parametrizable</a:t>
                </a:r>
              </a:p>
              <a:p>
                <a:pPr lvl="1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transition</a:t>
                </a:r>
                <a:r>
                  <a:rPr lang="es-ES" dirty="0"/>
                  <a:t> </a:t>
                </a:r>
                <a:r>
                  <a:rPr lang="es-ES" dirty="0" err="1"/>
                  <a:t>matrix</a:t>
                </a:r>
                <a:r>
                  <a:rPr lang="es-ES" dirty="0"/>
                  <a:t> (</a:t>
                </a:r>
                <a:r>
                  <a:rPr lang="es-ES" dirty="0" err="1"/>
                  <a:t>i.e</a:t>
                </a:r>
                <a:r>
                  <a:rPr lang="es-ES" dirty="0"/>
                  <a:t>: </a:t>
                </a:r>
                <a:r>
                  <a:rPr lang="es-ES" dirty="0" err="1"/>
                  <a:t>when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“</a:t>
                </a:r>
                <a:r>
                  <a:rPr lang="es-ES" dirty="0" err="1"/>
                  <a:t>left</a:t>
                </a:r>
                <a:r>
                  <a:rPr lang="es-ES" dirty="0"/>
                  <a:t>”,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go</a:t>
                </a:r>
                <a:r>
                  <a:rPr lang="es-ES" dirty="0"/>
                  <a:t> </a:t>
                </a:r>
                <a:r>
                  <a:rPr lang="es-ES" b="1" dirty="0" err="1"/>
                  <a:t>left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0.6-1 </a:t>
                </a:r>
                <a:r>
                  <a:rPr lang="es-ES" dirty="0" err="1"/>
                  <a:t>probability</a:t>
                </a:r>
                <a:r>
                  <a:rPr lang="es-ES" dirty="0"/>
                  <a:t> and </a:t>
                </a:r>
                <a:r>
                  <a:rPr lang="es-ES" b="1" dirty="0" err="1"/>
                  <a:t>right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s-ES" dirty="0"/>
                  <a:t> probability)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1" r="-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661313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89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/>
              <a:t>Dual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DP</a:t>
            </a:r>
          </a:p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approach</a:t>
            </a:r>
            <a:r>
              <a:rPr lang="es-ES" dirty="0"/>
              <a:t>)</a:t>
            </a:r>
          </a:p>
          <a:p>
            <a:r>
              <a:rPr lang="es-ES" b="1" dirty="0"/>
              <a:t>FUTURE LINES (23/03/2017)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72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(23/03/2017)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milestones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 are…</a:t>
            </a:r>
          </a:p>
          <a:p>
            <a:pPr lvl="1"/>
            <a:r>
              <a:rPr lang="es-ES" dirty="0" err="1"/>
              <a:t>Fix</a:t>
            </a:r>
            <a:r>
              <a:rPr lang="es-ES" dirty="0"/>
              <a:t>/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pPr lvl="1"/>
            <a:r>
              <a:rPr lang="es-ES" dirty="0" err="1"/>
              <a:t>Verify</a:t>
            </a:r>
            <a:r>
              <a:rPr lang="es-ES" dirty="0"/>
              <a:t> 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theory</a:t>
            </a:r>
            <a:endParaRPr lang="es-ES" dirty="0"/>
          </a:p>
          <a:p>
            <a:pPr lvl="1"/>
            <a:r>
              <a:rPr lang="es-ES" dirty="0" err="1"/>
              <a:t>Propose</a:t>
            </a:r>
            <a:r>
              <a:rPr lang="es-ES" dirty="0"/>
              <a:t> a </a:t>
            </a:r>
            <a:r>
              <a:rPr lang="es-ES" dirty="0" err="1"/>
              <a:t>modified</a:t>
            </a:r>
            <a:r>
              <a:rPr lang="es-ES" dirty="0"/>
              <a:t> </a:t>
            </a:r>
            <a:r>
              <a:rPr lang="es-ES" dirty="0" err="1"/>
              <a:t>saddle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</a:t>
            </a:r>
            <a:r>
              <a:rPr lang="es-ES" dirty="0" err="1"/>
              <a:t>formulation</a:t>
            </a:r>
            <a:endParaRPr lang="es-ES" dirty="0"/>
          </a:p>
          <a:p>
            <a:pPr lvl="1"/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theory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57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blipFill>
                <a:blip r:embed="rId3"/>
                <a:stretch>
                  <a:fillRect l="-2579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blipFill>
                <a:blip r:embed="rId5"/>
                <a:stretch>
                  <a:fillRect l="-1207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blipFill>
                <a:blip r:embed="rId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279401" cy="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3090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356303" y="196262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356300" y="457890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lamada de nube 56"/>
              <p:cNvSpPr/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blipFill>
                <a:blip r:embed="rId13"/>
                <a:stretch>
                  <a:fillRect l="-1996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6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𝑇𝑣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blipFill>
                <a:blip r:embed="rId3"/>
                <a:stretch>
                  <a:fillRect l="-2564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definition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blipFill>
                <a:blip r:embed="rId5"/>
                <a:stretch>
                  <a:fillRect l="-1772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896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896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664907" y="192275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703916" y="4537929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recto de flecha 45"/>
          <p:cNvCxnSpPr/>
          <p:nvPr/>
        </p:nvCxnSpPr>
        <p:spPr>
          <a:xfrm flipV="1">
            <a:off x="5874198" y="3470429"/>
            <a:ext cx="2898000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703916" y="314136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blipFill>
                <a:blip r:embed="rId12"/>
                <a:stretch>
                  <a:fillRect l="-1952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𝑇𝑞</m:t>
                      </m:r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blipFill>
                <a:blip r:embed="rId1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recto de flecha 62"/>
          <p:cNvCxnSpPr>
            <a:stCxn id="61" idx="3"/>
          </p:cNvCxnSpPr>
          <p:nvPr/>
        </p:nvCxnSpPr>
        <p:spPr>
          <a:xfrm>
            <a:off x="5887846" y="6139031"/>
            <a:ext cx="289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6703916" y="5810980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1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and from monotonicity property it follows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is the “smallest”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satisfies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𝑇𝑣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defines a family of piecewise-affine functions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which are convex since the pointwise maximum of a set of convex (affine) functions is also convex.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290" b="-14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p>
                          <m:sSupPr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s-ES" sz="2000" dirty="0"/>
                          <m:t> </m:t>
                        </m:r>
                      </m:e>
                    </m:groupChr>
                  </m:oMath>
                </a14:m>
                <a:r>
                  <a:rPr lang="es-ES" sz="20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lamada de nube 5"/>
          <p:cNvSpPr/>
          <p:nvPr/>
        </p:nvSpPr>
        <p:spPr>
          <a:xfrm>
            <a:off x="8155474" y="1625863"/>
            <a:ext cx="2456598" cy="574756"/>
          </a:xfrm>
          <a:prstGeom prst="cloudCallout">
            <a:avLst>
              <a:gd name="adj1" fmla="val -52219"/>
              <a:gd name="adj2" fmla="val 95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solidFill>
                  <a:schemeClr val="tx1"/>
                </a:solidFill>
              </a:rPr>
              <a:t>Optimal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cost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function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condition</a:t>
            </a:r>
            <a:endParaRPr lang="es-E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𝑇𝑣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errar llave 8"/>
          <p:cNvSpPr/>
          <p:nvPr/>
        </p:nvSpPr>
        <p:spPr>
          <a:xfrm>
            <a:off x="6023528" y="3524036"/>
            <a:ext cx="216000" cy="115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𝑚𝑢𝑙𝑡𝑖𝑜𝑏𝑗𝑒𝑐𝑡𝑖𝑣𝑒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blipFill>
                <a:blip r:embed="rId7"/>
                <a:stretch>
                  <a:fillRect l="-2927" t="-2222" r="-2927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7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 err="1"/>
                  <a:t>Now</a:t>
                </a:r>
                <a:r>
                  <a:rPr lang="es-ES" sz="2000" dirty="0"/>
                  <a:t>,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can use </a:t>
                </a:r>
                <a:r>
                  <a:rPr lang="es-ES" sz="2000" dirty="0" err="1"/>
                  <a:t>scalarization</a:t>
                </a:r>
                <a:r>
                  <a:rPr lang="es-ES" sz="2000" dirty="0"/>
                  <a:t> [</a:t>
                </a:r>
                <a:r>
                  <a:rPr lang="es-ES" sz="2000" dirty="0" err="1"/>
                  <a:t>Boyd</a:t>
                </a:r>
                <a:r>
                  <a:rPr lang="es-ES" sz="2000" dirty="0"/>
                  <a:t>, p. 178]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finding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Pareto </a:t>
                </a:r>
                <a:r>
                  <a:rPr lang="es-ES" sz="2000" dirty="0" err="1"/>
                  <a:t>optimal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point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vector </a:t>
                </a:r>
                <a:r>
                  <a:rPr lang="es-ES" sz="2000" dirty="0" err="1"/>
                  <a:t>optimization</a:t>
                </a:r>
                <a:r>
                  <a:rPr lang="es-ES" sz="2000" dirty="0"/>
                  <a:t> </a:t>
                </a:r>
                <a:r>
                  <a:rPr lang="en-GB" sz="2000" dirty="0"/>
                  <a:t>problem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1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simplicity we choose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800" dirty="0"/>
                  <a:t>, </a:t>
                </a:r>
                <a:r>
                  <a:rPr lang="en-GB" sz="2000" dirty="0"/>
                  <a:t>obtaining</a:t>
                </a:r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6</a:t>
            </a:fld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/>
              <p:cNvSpPr/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/>
              <p:cNvSpPr/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>
            <a:off x="5807335" y="4564422"/>
            <a:ext cx="1868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5983" y="4242443"/>
            <a:ext cx="12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⋱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" sz="12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blipFill>
                <a:blip r:embed="rId8"/>
                <a:stretch>
                  <a:fillRect l="-7087" t="-3333" r="-708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/>
          <p:cNvSpPr/>
          <p:nvPr/>
        </p:nvSpPr>
        <p:spPr>
          <a:xfrm>
            <a:off x="887764" y="3929858"/>
            <a:ext cx="10173237" cy="114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9061004" y="3660718"/>
            <a:ext cx="1998111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DP </a:t>
            </a:r>
            <a:r>
              <a:rPr lang="es-ES" sz="1400" b="1" dirty="0" err="1"/>
              <a:t>formulation</a:t>
            </a:r>
            <a:r>
              <a:rPr lang="es-ES" sz="1400" b="1" dirty="0"/>
              <a:t> as </a:t>
            </a:r>
            <a:r>
              <a:rPr lang="es-ES" sz="1400" b="1" dirty="0" err="1"/>
              <a:t>an</a:t>
            </a:r>
            <a:r>
              <a:rPr lang="es-ES" sz="1400" b="1" dirty="0"/>
              <a:t> LP </a:t>
            </a:r>
          </a:p>
        </p:txBody>
      </p:sp>
    </p:spTree>
    <p:extLst>
      <p:ext uri="{BB962C8B-B14F-4D97-AF65-F5344CB8AC3E}">
        <p14:creationId xmlns:p14="http://schemas.microsoft.com/office/powerpoint/2010/main" val="7638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82547"/>
          </a:xfrm>
        </p:spPr>
        <p:txBody>
          <a:bodyPr>
            <a:normAutofit/>
          </a:bodyPr>
          <a:lstStyle/>
          <a:p>
            <a:r>
              <a:rPr lang="en-GB" sz="2400" dirty="0"/>
              <a:t>In order to </a:t>
            </a:r>
            <a:r>
              <a:rPr lang="en-GB" sz="2400" dirty="0" err="1"/>
              <a:t>summar</a:t>
            </a:r>
            <a:endParaRPr lang="en-GB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0536" r="21320" b="33696"/>
          <a:stretch/>
        </p:blipFill>
        <p:spPr>
          <a:xfrm>
            <a:off x="838201" y="1554480"/>
            <a:ext cx="4333967" cy="1800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900823" y="3949569"/>
            <a:ext cx="2213437" cy="372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t="10210" b="11879"/>
          <a:stretch/>
        </p:blipFill>
        <p:spPr>
          <a:xfrm>
            <a:off x="838199" y="3645251"/>
            <a:ext cx="7316946" cy="3240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66747" r="21320" b="26272"/>
          <a:stretch/>
        </p:blipFill>
        <p:spPr>
          <a:xfrm>
            <a:off x="6585121" y="1554480"/>
            <a:ext cx="4111647" cy="756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7063790" y="2310480"/>
            <a:ext cx="3330991" cy="1434826"/>
            <a:chOff x="7096837" y="2479072"/>
            <a:chExt cx="3330991" cy="143482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4155" t="9230" b="24423"/>
            <a:stretch/>
          </p:blipFill>
          <p:spPr>
            <a:xfrm>
              <a:off x="7096837" y="2479072"/>
              <a:ext cx="3330991" cy="121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1277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1277" r="-23404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/>
                  <a:t>State </a:t>
                </a:r>
                <a:r>
                  <a:rPr lang="es-ES" sz="1600" dirty="0" err="1"/>
                  <a:t>transition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diagram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blipFill>
                <a:blip r:embed="rId9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7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All episodes start in the </a:t>
                </a:r>
                <a:r>
                  <a:rPr lang="en-GB" sz="2300" dirty="0" err="1"/>
                  <a:t>center</a:t>
                </a:r>
                <a:r>
                  <a:rPr lang="en-GB" sz="2300" dirty="0"/>
                  <a:t> state, C, and proceed either left or right by one state on each step, with equal probability.</a:t>
                </a:r>
              </a:p>
              <a:p>
                <a:r>
                  <a:rPr lang="en-GB" sz="2300" dirty="0"/>
                  <a:t>Episodes terminates either on the extreme left or the extreme right.</a:t>
                </a:r>
              </a:p>
              <a:p>
                <a:r>
                  <a:rPr lang="en-GB" sz="2300" dirty="0"/>
                  <a:t>When an episode terminates on the right, a reward of +1 occurs; all other rewards are 0.</a:t>
                </a:r>
              </a:p>
              <a:p>
                <a:r>
                  <a:rPr lang="en-GB" sz="2300" dirty="0"/>
                  <a:t>Consider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sz="2300" dirty="0"/>
              </a:p>
              <a:p>
                <a:r>
                  <a:rPr lang="en-GB" sz="2300" dirty="0"/>
                  <a:t>Goal: compute the state-value function for every state and obtain the optimal policy by means of: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Dynamic programming approach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Linear programming approach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715" r="-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0811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3600" dirty="0" err="1"/>
              <a:t>random</a:t>
            </a:r>
            <a:r>
              <a:rPr lang="es-ES" sz="3600" dirty="0"/>
              <a:t> </a:t>
            </a:r>
            <a:r>
              <a:rPr lang="es-ES" sz="3600" dirty="0" err="1"/>
              <a:t>walk</a:t>
            </a:r>
            <a:r>
              <a:rPr lang="es-ES" sz="3600" dirty="0"/>
              <a:t> </a:t>
            </a:r>
            <a:r>
              <a:rPr lang="es-ES" sz="3600" dirty="0" err="1"/>
              <a:t>problem</a:t>
            </a:r>
            <a:r>
              <a:rPr lang="es-ES" sz="3600" dirty="0"/>
              <a:t> (LP)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90085"/>
            <a:ext cx="10515600" cy="4622483"/>
          </a:xfrm>
        </p:spPr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CVX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we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obtained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same</a:t>
            </a:r>
            <a:r>
              <a:rPr lang="es-E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results</a:t>
            </a:r>
            <a:r>
              <a:rPr lang="es-ES" dirty="0">
                <a:solidFill>
                  <a:srgbClr val="FF0000"/>
                </a:solidFill>
                <a:sym typeface="Wingdings" panose="05000000000000000000" pitchFamily="2" charset="2"/>
              </a:rPr>
              <a:t> as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solving</a:t>
            </a:r>
            <a:r>
              <a:rPr lang="es-E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with</a:t>
            </a:r>
            <a:r>
              <a:rPr lang="es-E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value</a:t>
            </a:r>
            <a:r>
              <a:rPr lang="es-E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rgbClr val="FF0000"/>
                </a:solidFill>
                <a:sym typeface="Wingdings" panose="05000000000000000000" pitchFamily="2" charset="2"/>
              </a:rPr>
              <a:t>iteration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9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41352" y="3287047"/>
                <a:ext cx="3073698" cy="1753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𝐷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2)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.6561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.729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.81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.9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2" y="3287047"/>
                <a:ext cx="3073698" cy="1753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/>
          <p:cNvCxnSpPr/>
          <p:nvPr/>
        </p:nvCxnSpPr>
        <p:spPr>
          <a:xfrm>
            <a:off x="2987498" y="4163666"/>
            <a:ext cx="820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3868990" y="2346565"/>
                <a:ext cx="2562946" cy="363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.6561</m:t>
                                          </m:r>
                                        </m:e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.729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0.5905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.81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0.6561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.9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0.729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0.81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990" y="2346565"/>
                <a:ext cx="2562946" cy="3634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/>
              <p:cNvSpPr txBox="1"/>
              <p:nvPr/>
            </p:nvSpPr>
            <p:spPr>
              <a:xfrm>
                <a:off x="7036278" y="3380130"/>
                <a:ext cx="4952125" cy="157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78" y="3380130"/>
                <a:ext cx="4952125" cy="1578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/>
          <p:cNvCxnSpPr/>
          <p:nvPr/>
        </p:nvCxnSpPr>
        <p:spPr>
          <a:xfrm>
            <a:off x="6459233" y="4155888"/>
            <a:ext cx="481510" cy="1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/>
              <p:cNvSpPr txBox="1"/>
              <p:nvPr/>
            </p:nvSpPr>
            <p:spPr>
              <a:xfrm>
                <a:off x="1340745" y="6392615"/>
                <a:ext cx="17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45" y="6392615"/>
                <a:ext cx="1704506" cy="276999"/>
              </a:xfrm>
              <a:prstGeom prst="rect">
                <a:avLst/>
              </a:prstGeom>
              <a:blipFill>
                <a:blip r:embed="rId5"/>
                <a:stretch>
                  <a:fillRect r="-2500" b="-17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4574550" y="6330421"/>
                <a:ext cx="1884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50" y="6330421"/>
                <a:ext cx="188468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/>
              <p:cNvSpPr/>
              <p:nvPr/>
            </p:nvSpPr>
            <p:spPr>
              <a:xfrm>
                <a:off x="8569998" y="6300282"/>
                <a:ext cx="194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98" y="6300282"/>
                <a:ext cx="194675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/>
          <p:cNvSpPr/>
          <p:nvPr/>
        </p:nvSpPr>
        <p:spPr>
          <a:xfrm>
            <a:off x="1148478" y="6259337"/>
            <a:ext cx="9368270" cy="517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3985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3437</Words>
  <Application>Microsoft Office PowerPoint</Application>
  <PresentationFormat>Panorámica</PresentationFormat>
  <Paragraphs>280</Paragraphs>
  <Slides>26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Tema de Office</vt:lpstr>
      <vt:lpstr>Content</vt:lpstr>
      <vt:lpstr>Content</vt:lpstr>
      <vt:lpstr>Bellman’s equations</vt:lpstr>
      <vt:lpstr>Bellman’s operator: definition</vt:lpstr>
      <vt:lpstr>DP formulation as an LP (I)</vt:lpstr>
      <vt:lpstr>DP formulation as an LP (II)</vt:lpstr>
      <vt:lpstr>DP formulation as an LP (IV)</vt:lpstr>
      <vt:lpstr>Example: random walk problem</vt:lpstr>
      <vt:lpstr>Example: random walk problem (LP)</vt:lpstr>
      <vt:lpstr>Dual representation of the LP approach (I)</vt:lpstr>
      <vt:lpstr>Dual representation of the LP approach (II)</vt:lpstr>
      <vt:lpstr>Why using dual representation? (III)</vt:lpstr>
      <vt:lpstr>Example: random walk problem (cont.)</vt:lpstr>
      <vt:lpstr>Content</vt:lpstr>
      <vt:lpstr>Dual methods for solving the DP: saddle point (I)</vt:lpstr>
      <vt:lpstr>Dual methods for solving the DP: saddle point (II)</vt:lpstr>
      <vt:lpstr>Dual methods for solving the DP: saddle point (III)</vt:lpstr>
      <vt:lpstr>Dual methods for solving the DP: saddle point (IV)</vt:lpstr>
      <vt:lpstr>Dual methods for solving the DP: saddle point (V)</vt:lpstr>
      <vt:lpstr>Dual methods for solving the DP: dual ascent (I)</vt:lpstr>
      <vt:lpstr>Dual methods for solving the DP: dual ascent (II)</vt:lpstr>
      <vt:lpstr>Content</vt:lpstr>
      <vt:lpstr>Example: random walk problem (dual ascent)</vt:lpstr>
      <vt:lpstr>Example: random walk problem (dual ascent)</vt:lpstr>
      <vt:lpstr>Content</vt:lpstr>
      <vt:lpstr>Future lines (23/03/2017)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Garcia-ocaña Hernandez</dc:creator>
  <cp:lastModifiedBy>Daniel Garcia-ocaña Hernandez</cp:lastModifiedBy>
  <cp:revision>153</cp:revision>
  <dcterms:created xsi:type="dcterms:W3CDTF">2017-02-28T08:49:40Z</dcterms:created>
  <dcterms:modified xsi:type="dcterms:W3CDTF">2017-03-16T17:01:50Z</dcterms:modified>
</cp:coreProperties>
</file>